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etty, Jyoti (NIH/NCI) [C]" initials="SJ([" lastIdx="2" clrIdx="0">
    <p:extLst>
      <p:ext uri="{19B8F6BF-5375-455C-9EA6-DF929625EA0E}">
        <p15:presenceInfo xmlns:p15="http://schemas.microsoft.com/office/powerpoint/2012/main" userId="S::shettyju@nih.gov::5f1fd814-726b-46f9-848b-b3e2011b975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190BE-8B86-4733-82EB-8158BBC581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734C9A-3040-4D0B-B970-77E2DE2B0B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E01E6-A983-49B3-AB81-589CB518B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8296-983C-4698-9222-0DA8E47BA0A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EC3E9-A130-47D4-967E-832EE1CF7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61601-9F8E-42E4-91B6-DDF96A8A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0608-D7F1-44F4-8906-017C12833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85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9269D-2907-4E39-B91B-2281AA97A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C71C45-C940-4C3B-83B2-8B8E5415C9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92BB3-18E2-4C6A-B660-84B72CAE1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8296-983C-4698-9222-0DA8E47BA0A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1A4C7-22DD-41D8-A5CF-D0B2EE44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21062E-9C00-4443-8001-FBEDBBC93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0608-D7F1-44F4-8906-017C12833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17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87533A-4AEC-4ACE-8695-78577EB84D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6D8F79-ABCB-4BE0-B800-974BDF572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F59D7E-615A-4C2A-BF9F-CD806C866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8296-983C-4698-9222-0DA8E47BA0A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C442D-8D9E-4BAE-B01B-1C91368E5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00FE4-2D25-4A88-937A-539641B4C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0608-D7F1-44F4-8906-017C12833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53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264D3-8871-4D70-AC35-7305167C2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06ED8-38FC-4368-9AA8-361BAD81D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06DD07-6004-4909-8D71-CE065880A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8296-983C-4698-9222-0DA8E47BA0A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53C548-79BA-488D-B88A-2C48D3C1B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F452E8-3F86-4EB2-A205-FA4B9CC39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0608-D7F1-44F4-8906-017C12833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5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D41E5-FF82-4BF3-97E2-0E82FA677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862D07-06F5-4D60-B917-F5AD5E55C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D54DF7-378C-4D8C-98E8-90FDCBA69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8296-983C-4698-9222-0DA8E47BA0A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5D97A-6A9B-41E7-9F4A-4434EB797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95407-6300-4F48-8DFA-040729FC6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0608-D7F1-44F4-8906-017C12833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153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07B56-82F3-4C8F-AE39-BA80C050D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FB8675-F223-4E31-8547-7F508ABF43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D1FABF-5B11-44F2-933C-7C35B2DE97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F74C06-0F1D-4754-BA54-0F708857A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8296-983C-4698-9222-0DA8E47BA0A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D8BBF7-86DD-4288-A4D2-79B7DDB6D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653367-DD70-4D7D-BD9C-BFD914D24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0608-D7F1-44F4-8906-017C12833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24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C8F16-45AC-4D05-AC94-D4D72B753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894ED4-1681-475D-8D21-9900BDEC09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7116D5-0398-4D20-9F12-9D64B89B94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25EF34-EDBB-426C-9381-3F886FAEC3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E0ECAA-CEAF-4C13-99D1-43A68856C1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AA4A3F-1DEF-4382-91E2-DEB28C9DD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8296-983C-4698-9222-0DA8E47BA0A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54D8AF-FDC6-427B-B48C-2E2D101C5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CD4DCE-05D2-400B-98A1-E0721F6C4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0608-D7F1-44F4-8906-017C12833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386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63807-38D7-4DB6-96A2-0255A4522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7D4552-C4CB-4652-94A1-5375FB4B5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8296-983C-4698-9222-0DA8E47BA0A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B3F5EC-4560-4203-9F4B-B3A79C12B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F738A6-F766-4BD5-9C38-C9E2DF641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0608-D7F1-44F4-8906-017C12833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50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1114CA-292A-441F-BCDB-BE3FCB1CA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8296-983C-4698-9222-0DA8E47BA0A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589C4B-2DC8-4B95-B7B0-9859F00D3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6B63CD-D9D7-4A32-BB50-4A94D0DE0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0608-D7F1-44F4-8906-017C12833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072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555DE-72D1-480C-866F-9BBFDBBB3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DB4B7-D9BE-4720-8D69-7004577EB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7F12F4-01A2-45CF-9107-E76EC582EB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657CC3-2A19-441A-BD1D-25D2DD835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8296-983C-4698-9222-0DA8E47BA0A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C24F01-D117-47B9-B014-786D300F4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C96E84-558B-4D3F-9101-1B689AE42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0608-D7F1-44F4-8906-017C12833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073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7C3CB-1ADC-428D-AD39-528835573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613CEE-E637-4AF4-B474-E4E67BCDF9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EF03D4-F2E3-4DF8-9200-054818A20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2D9CF-A550-47C9-A030-33D34ECA3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38296-983C-4698-9222-0DA8E47BA0A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868827-18A8-4D23-9A03-F89E0EAB9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3D4A58-F036-4D99-A937-715C192AD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90608-D7F1-44F4-8906-017C12833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2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682D8D-88F6-471C-8B73-673F1DB8D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4DAAB9-6D74-4EDF-9A36-1BE8F4AD37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12D881-C6A9-4E9A-84F7-9A2785E4FF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38296-983C-4698-9222-0DA8E47BA0A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A8CB93-AD03-44FF-881E-FF10CC8423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ADFA4-33D1-41D5-804F-EBBA774048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90608-D7F1-44F4-8906-017C128331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11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Terminator 3">
            <a:extLst>
              <a:ext uri="{FF2B5EF4-FFF2-40B4-BE49-F238E27FC236}">
                <a16:creationId xmlns:a16="http://schemas.microsoft.com/office/drawing/2014/main" id="{4D9D1CAE-4F92-4FCB-8603-9F3005D59AE5}"/>
              </a:ext>
            </a:extLst>
          </p:cNvPr>
          <p:cNvSpPr/>
          <p:nvPr/>
        </p:nvSpPr>
        <p:spPr>
          <a:xfrm>
            <a:off x="1634983" y="786448"/>
            <a:ext cx="874645" cy="648373"/>
          </a:xfrm>
          <a:prstGeom prst="flowChartTerminator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139700">
              <a:schemeClr val="accent1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DNA</a:t>
            </a:r>
          </a:p>
        </p:txBody>
      </p:sp>
      <p:sp>
        <p:nvSpPr>
          <p:cNvPr id="5" name="Flowchart: Alternate Process 4">
            <a:extLst>
              <a:ext uri="{FF2B5EF4-FFF2-40B4-BE49-F238E27FC236}">
                <a16:creationId xmlns:a16="http://schemas.microsoft.com/office/drawing/2014/main" id="{52808267-404E-4C1F-9300-F325E7B658FD}"/>
              </a:ext>
            </a:extLst>
          </p:cNvPr>
          <p:cNvSpPr/>
          <p:nvPr/>
        </p:nvSpPr>
        <p:spPr>
          <a:xfrm>
            <a:off x="834888" y="1759558"/>
            <a:ext cx="2514600" cy="894522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Nanodrop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Bioanalyzer/</a:t>
            </a:r>
            <a:r>
              <a:rPr lang="en-US" sz="1600" b="1" dirty="0" err="1">
                <a:solidFill>
                  <a:schemeClr val="tx1"/>
                </a:solidFill>
              </a:rPr>
              <a:t>Tapestation</a:t>
            </a:r>
            <a:endParaRPr lang="en-US" sz="1600" b="1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 err="1">
                <a:solidFill>
                  <a:schemeClr val="tx1"/>
                </a:solidFill>
              </a:rPr>
              <a:t>Picogreen</a:t>
            </a:r>
            <a:r>
              <a:rPr lang="en-US" sz="1600" b="1" dirty="0">
                <a:solidFill>
                  <a:schemeClr val="tx1"/>
                </a:solidFill>
              </a:rPr>
              <a:t> Assay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Qubit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D8D0156-64AF-41EF-88EA-6F4913C07AB9}"/>
              </a:ext>
            </a:extLst>
          </p:cNvPr>
          <p:cNvSpPr/>
          <p:nvPr/>
        </p:nvSpPr>
        <p:spPr>
          <a:xfrm>
            <a:off x="1252330" y="3092613"/>
            <a:ext cx="1638796" cy="9144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Generate QC reports to send to PI</a:t>
            </a:r>
          </a:p>
        </p:txBody>
      </p:sp>
      <p:sp>
        <p:nvSpPr>
          <p:cNvPr id="7" name="Flowchart: Decision 6">
            <a:extLst>
              <a:ext uri="{FF2B5EF4-FFF2-40B4-BE49-F238E27FC236}">
                <a16:creationId xmlns:a16="http://schemas.microsoft.com/office/drawing/2014/main" id="{85A6267E-14A7-4264-93F5-808CC9833B13}"/>
              </a:ext>
            </a:extLst>
          </p:cNvPr>
          <p:cNvSpPr/>
          <p:nvPr/>
        </p:nvSpPr>
        <p:spPr>
          <a:xfrm>
            <a:off x="1396444" y="4445545"/>
            <a:ext cx="1351722" cy="894522"/>
          </a:xfrm>
          <a:prstGeom prst="flowChartDecision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PassQC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Callout: Down Arrow 7">
            <a:extLst>
              <a:ext uri="{FF2B5EF4-FFF2-40B4-BE49-F238E27FC236}">
                <a16:creationId xmlns:a16="http://schemas.microsoft.com/office/drawing/2014/main" id="{2510C1FB-CEBA-47BB-AE57-DAE2AD7497FB}"/>
              </a:ext>
            </a:extLst>
          </p:cNvPr>
          <p:cNvSpPr/>
          <p:nvPr/>
        </p:nvSpPr>
        <p:spPr>
          <a:xfrm>
            <a:off x="1252330" y="5707644"/>
            <a:ext cx="1759228" cy="1107683"/>
          </a:xfrm>
          <a:prstGeom prst="downArrowCallout">
            <a:avLst>
              <a:gd name="adj1" fmla="val 25000"/>
              <a:gd name="adj2" fmla="val 25000"/>
              <a:gd name="adj3" fmla="val 22990"/>
              <a:gd name="adj4" fmla="val 64977"/>
            </a:avLst>
          </a:prstGeom>
          <a:solidFill>
            <a:schemeClr val="accent5">
              <a:lumMod val="20000"/>
              <a:lumOff val="80000"/>
            </a:schemeClr>
          </a:solidFill>
          <a:effectLst>
            <a:glow rad="139700">
              <a:schemeClr val="accent6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Proceed with library construction</a:t>
            </a: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1DAA2BA3-A956-4DEF-BBA4-0C54B0C07856}"/>
              </a:ext>
            </a:extLst>
          </p:cNvPr>
          <p:cNvSpPr/>
          <p:nvPr/>
        </p:nvSpPr>
        <p:spPr>
          <a:xfrm>
            <a:off x="1938127" y="1457015"/>
            <a:ext cx="268356" cy="280349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tx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itle 23">
            <a:extLst>
              <a:ext uri="{FF2B5EF4-FFF2-40B4-BE49-F238E27FC236}">
                <a16:creationId xmlns:a16="http://schemas.microsoft.com/office/drawing/2014/main" id="{9A4EF280-58F8-4D13-A993-EF169C700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83" y="134195"/>
            <a:ext cx="11269717" cy="1097520"/>
          </a:xfrm>
        </p:spPr>
        <p:txBody>
          <a:bodyPr>
            <a:normAutofit/>
          </a:bodyPr>
          <a:lstStyle/>
          <a:p>
            <a:pPr algn="ctr"/>
            <a:r>
              <a:rPr lang="en-US" sz="2800" b="1" u="sng" dirty="0"/>
              <a:t>Sample QC workflow for Illumina Lab</a:t>
            </a:r>
            <a:br>
              <a:rPr lang="en-US" dirty="0"/>
            </a:br>
            <a:endParaRPr lang="en-US" dirty="0"/>
          </a:p>
        </p:txBody>
      </p:sp>
      <p:pic>
        <p:nvPicPr>
          <p:cNvPr id="27" name="Content Placeholder 26">
            <a:extLst>
              <a:ext uri="{FF2B5EF4-FFF2-40B4-BE49-F238E27FC236}">
                <a16:creationId xmlns:a16="http://schemas.microsoft.com/office/drawing/2014/main" id="{36432196-A296-466B-840B-9570BC22B7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8927" y="2676274"/>
            <a:ext cx="426757" cy="39414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02555F4-F1BB-4562-939A-C5D6D322CC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8927" y="4029207"/>
            <a:ext cx="426757" cy="394144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919EABD-B8AC-4966-8A37-B18FE93CAD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8927" y="5362261"/>
            <a:ext cx="426757" cy="335309"/>
          </a:xfrm>
          <a:prstGeom prst="rect">
            <a:avLst/>
          </a:prstGeom>
        </p:spPr>
      </p:pic>
      <p:sp>
        <p:nvSpPr>
          <p:cNvPr id="30" name="Flowchart: Terminator 29">
            <a:extLst>
              <a:ext uri="{FF2B5EF4-FFF2-40B4-BE49-F238E27FC236}">
                <a16:creationId xmlns:a16="http://schemas.microsoft.com/office/drawing/2014/main" id="{70D06974-DA06-4780-B1DE-7ACF31D6614D}"/>
              </a:ext>
            </a:extLst>
          </p:cNvPr>
          <p:cNvSpPr/>
          <p:nvPr/>
        </p:nvSpPr>
        <p:spPr>
          <a:xfrm>
            <a:off x="8625505" y="786448"/>
            <a:ext cx="874645" cy="648373"/>
          </a:xfrm>
          <a:prstGeom prst="flowChartTerminator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139700">
              <a:schemeClr val="accent1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Total RNA</a:t>
            </a:r>
          </a:p>
        </p:txBody>
      </p:sp>
      <p:sp>
        <p:nvSpPr>
          <p:cNvPr id="31" name="Flowchart: Alternate Process 30">
            <a:extLst>
              <a:ext uri="{FF2B5EF4-FFF2-40B4-BE49-F238E27FC236}">
                <a16:creationId xmlns:a16="http://schemas.microsoft.com/office/drawing/2014/main" id="{84331B7B-2B58-48FF-B0DC-9184749BC2A7}"/>
              </a:ext>
            </a:extLst>
          </p:cNvPr>
          <p:cNvSpPr/>
          <p:nvPr/>
        </p:nvSpPr>
        <p:spPr>
          <a:xfrm>
            <a:off x="8287576" y="1921318"/>
            <a:ext cx="1610139" cy="894522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Bioanalyzer RNA assay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2DC56E1A-0016-4AB6-B49A-591BFC6EC030}"/>
              </a:ext>
            </a:extLst>
          </p:cNvPr>
          <p:cNvSpPr/>
          <p:nvPr/>
        </p:nvSpPr>
        <p:spPr>
          <a:xfrm>
            <a:off x="8213026" y="3171241"/>
            <a:ext cx="1895069" cy="9144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Generate QC reports to send to PI</a:t>
            </a:r>
          </a:p>
        </p:txBody>
      </p:sp>
      <p:sp>
        <p:nvSpPr>
          <p:cNvPr id="33" name="Flowchart: Decision 32">
            <a:extLst>
              <a:ext uri="{FF2B5EF4-FFF2-40B4-BE49-F238E27FC236}">
                <a16:creationId xmlns:a16="http://schemas.microsoft.com/office/drawing/2014/main" id="{3073C3EF-9592-4E57-A0F1-B6ECAEEBA7D9}"/>
              </a:ext>
            </a:extLst>
          </p:cNvPr>
          <p:cNvSpPr/>
          <p:nvPr/>
        </p:nvSpPr>
        <p:spPr>
          <a:xfrm>
            <a:off x="8386966" y="4455442"/>
            <a:ext cx="1351722" cy="894522"/>
          </a:xfrm>
          <a:prstGeom prst="flowChartDecision">
            <a:avLst/>
          </a:prstGeom>
          <a:solidFill>
            <a:schemeClr val="accent4">
              <a:lumMod val="40000"/>
              <a:lumOff val="60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solidFill>
                  <a:schemeClr val="tx1"/>
                </a:solidFill>
              </a:rPr>
              <a:t>PassQC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5" name="Arrow: Down 34">
            <a:extLst>
              <a:ext uri="{FF2B5EF4-FFF2-40B4-BE49-F238E27FC236}">
                <a16:creationId xmlns:a16="http://schemas.microsoft.com/office/drawing/2014/main" id="{28870A68-FB61-4440-AA65-FDA335335D3B}"/>
              </a:ext>
            </a:extLst>
          </p:cNvPr>
          <p:cNvSpPr/>
          <p:nvPr/>
        </p:nvSpPr>
        <p:spPr>
          <a:xfrm>
            <a:off x="8928649" y="1601516"/>
            <a:ext cx="268356" cy="280349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tx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Content Placeholder 26">
            <a:extLst>
              <a:ext uri="{FF2B5EF4-FFF2-40B4-BE49-F238E27FC236}">
                <a16:creationId xmlns:a16="http://schemas.microsoft.com/office/drawing/2014/main" id="{57C5486B-0D37-413E-83D9-9FBED6B850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9449" y="2815840"/>
            <a:ext cx="426757" cy="394145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4C46557A-B687-406D-A57B-28778123F0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9449" y="4061298"/>
            <a:ext cx="426757" cy="39414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A0911B11-909B-4DD7-B20E-4F374F6045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9449" y="5377148"/>
            <a:ext cx="426757" cy="335309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3F7896D8-4883-4B2A-BD92-AAF49DBAC58A}"/>
              </a:ext>
            </a:extLst>
          </p:cNvPr>
          <p:cNvSpPr txBox="1"/>
          <p:nvPr/>
        </p:nvSpPr>
        <p:spPr>
          <a:xfrm>
            <a:off x="2117030" y="5226504"/>
            <a:ext cx="894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YES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0F82C5D-1BC6-485E-85CF-F131F5E7CFFC}"/>
              </a:ext>
            </a:extLst>
          </p:cNvPr>
          <p:cNvSpPr txBox="1"/>
          <p:nvPr/>
        </p:nvSpPr>
        <p:spPr>
          <a:xfrm>
            <a:off x="8928649" y="5256484"/>
            <a:ext cx="1262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YES</a:t>
            </a:r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8910BA94-4F02-4421-B9AC-D4095C81463F}"/>
              </a:ext>
            </a:extLst>
          </p:cNvPr>
          <p:cNvSpPr/>
          <p:nvPr/>
        </p:nvSpPr>
        <p:spPr>
          <a:xfrm>
            <a:off x="2918635" y="4841007"/>
            <a:ext cx="556591" cy="26887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545D752-AE42-45E8-9606-2BA3D074CB97}"/>
              </a:ext>
            </a:extLst>
          </p:cNvPr>
          <p:cNvSpPr txBox="1"/>
          <p:nvPr/>
        </p:nvSpPr>
        <p:spPr>
          <a:xfrm>
            <a:off x="2891126" y="4532413"/>
            <a:ext cx="789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NO</a:t>
            </a:r>
          </a:p>
        </p:txBody>
      </p:sp>
      <p:sp>
        <p:nvSpPr>
          <p:cNvPr id="45" name="Arrow: Right 44">
            <a:extLst>
              <a:ext uri="{FF2B5EF4-FFF2-40B4-BE49-F238E27FC236}">
                <a16:creationId xmlns:a16="http://schemas.microsoft.com/office/drawing/2014/main" id="{09918E34-7F42-47A9-A867-324128FA2D53}"/>
              </a:ext>
            </a:extLst>
          </p:cNvPr>
          <p:cNvSpPr/>
          <p:nvPr/>
        </p:nvSpPr>
        <p:spPr>
          <a:xfrm rot="10800000">
            <a:off x="7656436" y="4822234"/>
            <a:ext cx="556591" cy="26887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62028B4-474B-48FF-8C96-844D2DDCB66A}"/>
              </a:ext>
            </a:extLst>
          </p:cNvPr>
          <p:cNvSpPr txBox="1"/>
          <p:nvPr/>
        </p:nvSpPr>
        <p:spPr>
          <a:xfrm>
            <a:off x="7759645" y="4561490"/>
            <a:ext cx="556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NO</a:t>
            </a:r>
          </a:p>
        </p:txBody>
      </p:sp>
      <p:sp>
        <p:nvSpPr>
          <p:cNvPr id="47" name="Flowchart: Preparation 46">
            <a:extLst>
              <a:ext uri="{FF2B5EF4-FFF2-40B4-BE49-F238E27FC236}">
                <a16:creationId xmlns:a16="http://schemas.microsoft.com/office/drawing/2014/main" id="{469E0170-D6BA-4F76-92FB-D07B7FD5B2E3}"/>
              </a:ext>
            </a:extLst>
          </p:cNvPr>
          <p:cNvSpPr/>
          <p:nvPr/>
        </p:nvSpPr>
        <p:spPr>
          <a:xfrm>
            <a:off x="3639538" y="4207137"/>
            <a:ext cx="3860537" cy="1490433"/>
          </a:xfrm>
          <a:prstGeom prst="flowChartPreparation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chemeClr val="tx1"/>
                </a:solidFill>
              </a:rPr>
              <a:t>Ask for additional sample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chemeClr val="tx1"/>
                </a:solidFill>
              </a:rPr>
              <a:t>Ask for replacement sample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chemeClr val="tx1"/>
                </a:solidFill>
              </a:rPr>
              <a:t>Return samples to PI</a:t>
            </a:r>
          </a:p>
        </p:txBody>
      </p:sp>
      <p:sp>
        <p:nvSpPr>
          <p:cNvPr id="43" name="Callout: Down Arrow 42">
            <a:extLst>
              <a:ext uri="{FF2B5EF4-FFF2-40B4-BE49-F238E27FC236}">
                <a16:creationId xmlns:a16="http://schemas.microsoft.com/office/drawing/2014/main" id="{7CC483B5-C9A7-4514-BFE6-2B84C1562E40}"/>
              </a:ext>
            </a:extLst>
          </p:cNvPr>
          <p:cNvSpPr/>
          <p:nvPr/>
        </p:nvSpPr>
        <p:spPr>
          <a:xfrm>
            <a:off x="8213031" y="5731864"/>
            <a:ext cx="1759228" cy="1107683"/>
          </a:xfrm>
          <a:prstGeom prst="downArrowCallout">
            <a:avLst>
              <a:gd name="adj1" fmla="val 25000"/>
              <a:gd name="adj2" fmla="val 25000"/>
              <a:gd name="adj3" fmla="val 22990"/>
              <a:gd name="adj4" fmla="val 64977"/>
            </a:avLst>
          </a:prstGeom>
          <a:solidFill>
            <a:schemeClr val="accent5">
              <a:lumMod val="20000"/>
              <a:lumOff val="80000"/>
            </a:schemeClr>
          </a:solidFill>
          <a:effectLst>
            <a:glow rad="139700">
              <a:schemeClr val="accent6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Proceed with library construction</a:t>
            </a:r>
          </a:p>
        </p:txBody>
      </p:sp>
    </p:spTree>
    <p:extLst>
      <p:ext uri="{BB962C8B-B14F-4D97-AF65-F5344CB8AC3E}">
        <p14:creationId xmlns:p14="http://schemas.microsoft.com/office/powerpoint/2010/main" val="385192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9C8B0-0D45-4ECB-867A-25AA7975E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270"/>
            <a:ext cx="10515600" cy="675065"/>
          </a:xfrm>
        </p:spPr>
        <p:txBody>
          <a:bodyPr>
            <a:normAutofit/>
          </a:bodyPr>
          <a:lstStyle/>
          <a:p>
            <a:pPr algn="ctr"/>
            <a:r>
              <a:rPr lang="en-US" sz="2800" b="1" u="sng" dirty="0"/>
              <a:t>Library QC workflow for Illumina lab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F3E8AE1-8CCF-4D72-AACF-672A27F350E6}"/>
              </a:ext>
            </a:extLst>
          </p:cNvPr>
          <p:cNvSpPr/>
          <p:nvPr/>
        </p:nvSpPr>
        <p:spPr>
          <a:xfrm>
            <a:off x="1225411" y="1926860"/>
            <a:ext cx="1215887" cy="9144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Library </a:t>
            </a:r>
          </a:p>
        </p:txBody>
      </p:sp>
      <p:sp>
        <p:nvSpPr>
          <p:cNvPr id="5" name="Flowchart: Process 4">
            <a:extLst>
              <a:ext uri="{FF2B5EF4-FFF2-40B4-BE49-F238E27FC236}">
                <a16:creationId xmlns:a16="http://schemas.microsoft.com/office/drawing/2014/main" id="{8DD095F9-94CE-4C60-A118-27A21C57B07A}"/>
              </a:ext>
            </a:extLst>
          </p:cNvPr>
          <p:cNvSpPr/>
          <p:nvPr/>
        </p:nvSpPr>
        <p:spPr>
          <a:xfrm>
            <a:off x="1209261" y="3576150"/>
            <a:ext cx="1303685" cy="612648"/>
          </a:xfrm>
          <a:prstGeom prst="flowChartProcess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Bioanalyzer DNA assay</a:t>
            </a:r>
          </a:p>
        </p:txBody>
      </p:sp>
      <p:sp>
        <p:nvSpPr>
          <p:cNvPr id="7" name="Diamond 6">
            <a:extLst>
              <a:ext uri="{FF2B5EF4-FFF2-40B4-BE49-F238E27FC236}">
                <a16:creationId xmlns:a16="http://schemas.microsoft.com/office/drawing/2014/main" id="{675DC02E-967D-4A8E-B2B4-3C1FF5CB519D}"/>
              </a:ext>
            </a:extLst>
          </p:cNvPr>
          <p:cNvSpPr/>
          <p:nvPr/>
        </p:nvSpPr>
        <p:spPr>
          <a:xfrm>
            <a:off x="1238457" y="4726202"/>
            <a:ext cx="1295400" cy="914400"/>
          </a:xfrm>
          <a:prstGeom prst="diamond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Pass QC</a:t>
            </a:r>
          </a:p>
        </p:txBody>
      </p:sp>
      <p:sp>
        <p:nvSpPr>
          <p:cNvPr id="8" name="Flowchart: Process 7">
            <a:extLst>
              <a:ext uri="{FF2B5EF4-FFF2-40B4-BE49-F238E27FC236}">
                <a16:creationId xmlns:a16="http://schemas.microsoft.com/office/drawing/2014/main" id="{B843A29E-FF78-47F4-A6A1-7444ADA64E6B}"/>
              </a:ext>
            </a:extLst>
          </p:cNvPr>
          <p:cNvSpPr/>
          <p:nvPr/>
        </p:nvSpPr>
        <p:spPr>
          <a:xfrm>
            <a:off x="3510854" y="4959366"/>
            <a:ext cx="1004266" cy="650347"/>
          </a:xfrm>
          <a:prstGeom prst="flowChart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Library Pooling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0688299-7224-4222-8EA5-B1D67ADB58FE}"/>
              </a:ext>
            </a:extLst>
          </p:cNvPr>
          <p:cNvSpPr/>
          <p:nvPr/>
        </p:nvSpPr>
        <p:spPr>
          <a:xfrm>
            <a:off x="5395379" y="4834241"/>
            <a:ext cx="914400" cy="8357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Pool qPCR</a:t>
            </a:r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7E05CBAB-DF24-4597-B5EC-3D0FE49B943A}"/>
              </a:ext>
            </a:extLst>
          </p:cNvPr>
          <p:cNvSpPr/>
          <p:nvPr/>
        </p:nvSpPr>
        <p:spPr>
          <a:xfrm>
            <a:off x="7112154" y="4811806"/>
            <a:ext cx="1480930" cy="835720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Sequencing QC run</a:t>
            </a:r>
          </a:p>
        </p:txBody>
      </p:sp>
      <p:sp>
        <p:nvSpPr>
          <p:cNvPr id="11" name="Flowchart: Process 10">
            <a:extLst>
              <a:ext uri="{FF2B5EF4-FFF2-40B4-BE49-F238E27FC236}">
                <a16:creationId xmlns:a16="http://schemas.microsoft.com/office/drawing/2014/main" id="{AFB30348-6702-4369-9275-082D707D9F99}"/>
              </a:ext>
            </a:extLst>
          </p:cNvPr>
          <p:cNvSpPr/>
          <p:nvPr/>
        </p:nvSpPr>
        <p:spPr>
          <a:xfrm>
            <a:off x="9552854" y="4834241"/>
            <a:ext cx="2067339" cy="786583"/>
          </a:xfrm>
          <a:prstGeom prst="flowChart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Demultiplex, analyze the # reads/sample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171935F-CA46-4CB6-8CC1-517A49F582AA}"/>
              </a:ext>
            </a:extLst>
          </p:cNvPr>
          <p:cNvSpPr/>
          <p:nvPr/>
        </p:nvSpPr>
        <p:spPr>
          <a:xfrm>
            <a:off x="9465364" y="3151948"/>
            <a:ext cx="1888436" cy="914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Adjust the pool based on QC run results</a:t>
            </a:r>
          </a:p>
        </p:txBody>
      </p:sp>
      <p:sp>
        <p:nvSpPr>
          <p:cNvPr id="13" name="Flowchart: Process 12">
            <a:extLst>
              <a:ext uri="{FF2B5EF4-FFF2-40B4-BE49-F238E27FC236}">
                <a16:creationId xmlns:a16="http://schemas.microsoft.com/office/drawing/2014/main" id="{69FE1F02-2C8E-473A-B244-C23D4EB34DF0}"/>
              </a:ext>
            </a:extLst>
          </p:cNvPr>
          <p:cNvSpPr/>
          <p:nvPr/>
        </p:nvSpPr>
        <p:spPr>
          <a:xfrm>
            <a:off x="7126876" y="1650318"/>
            <a:ext cx="1550503" cy="612648"/>
          </a:xfrm>
          <a:prstGeom prst="flowChartProcess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Sequencing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3BD2262-57FD-4595-941F-BAD870D24832}"/>
              </a:ext>
            </a:extLst>
          </p:cNvPr>
          <p:cNvCxnSpPr/>
          <p:nvPr/>
        </p:nvCxnSpPr>
        <p:spPr>
          <a:xfrm>
            <a:off x="1833354" y="2841260"/>
            <a:ext cx="0" cy="616226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BA8B8AE-4702-4B0E-84C0-35C3F5C40EF0}"/>
              </a:ext>
            </a:extLst>
          </p:cNvPr>
          <p:cNvCxnSpPr>
            <a:cxnSpLocks/>
          </p:cNvCxnSpPr>
          <p:nvPr/>
        </p:nvCxnSpPr>
        <p:spPr>
          <a:xfrm>
            <a:off x="1861103" y="4257305"/>
            <a:ext cx="0" cy="36894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EC59355-015F-4BD8-92D5-0DF736209F65}"/>
              </a:ext>
            </a:extLst>
          </p:cNvPr>
          <p:cNvCxnSpPr>
            <a:cxnSpLocks/>
          </p:cNvCxnSpPr>
          <p:nvPr/>
        </p:nvCxnSpPr>
        <p:spPr>
          <a:xfrm>
            <a:off x="2701001" y="5183402"/>
            <a:ext cx="70029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2878C67-223B-42B8-8AF2-A5BBF94A89BD}"/>
              </a:ext>
            </a:extLst>
          </p:cNvPr>
          <p:cNvCxnSpPr>
            <a:cxnSpLocks/>
          </p:cNvCxnSpPr>
          <p:nvPr/>
        </p:nvCxnSpPr>
        <p:spPr>
          <a:xfrm flipV="1">
            <a:off x="10393017" y="4178227"/>
            <a:ext cx="0" cy="54413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9130F70-93F3-4244-A743-E7FE93EA978E}"/>
              </a:ext>
            </a:extLst>
          </p:cNvPr>
          <p:cNvCxnSpPr>
            <a:cxnSpLocks/>
          </p:cNvCxnSpPr>
          <p:nvPr/>
        </p:nvCxnSpPr>
        <p:spPr>
          <a:xfrm>
            <a:off x="6486521" y="5216796"/>
            <a:ext cx="44889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1076825-2588-42EE-9247-63BD7FE5EDF6}"/>
              </a:ext>
            </a:extLst>
          </p:cNvPr>
          <p:cNvCxnSpPr>
            <a:cxnSpLocks/>
          </p:cNvCxnSpPr>
          <p:nvPr/>
        </p:nvCxnSpPr>
        <p:spPr>
          <a:xfrm>
            <a:off x="4691862" y="5229666"/>
            <a:ext cx="52677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Flowchart: Data 73">
            <a:extLst>
              <a:ext uri="{FF2B5EF4-FFF2-40B4-BE49-F238E27FC236}">
                <a16:creationId xmlns:a16="http://schemas.microsoft.com/office/drawing/2014/main" id="{43CA0B03-44AD-44CD-9A8D-70806459F288}"/>
              </a:ext>
            </a:extLst>
          </p:cNvPr>
          <p:cNvSpPr/>
          <p:nvPr/>
        </p:nvSpPr>
        <p:spPr>
          <a:xfrm>
            <a:off x="3680756" y="953361"/>
            <a:ext cx="2236305" cy="914399"/>
          </a:xfrm>
          <a:prstGeom prst="flowChartInputOutpu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Data analysis and delivery</a:t>
            </a:r>
          </a:p>
        </p:txBody>
      </p:sp>
      <p:sp>
        <p:nvSpPr>
          <p:cNvPr id="83" name="Flowchart: Terminator 82">
            <a:extLst>
              <a:ext uri="{FF2B5EF4-FFF2-40B4-BE49-F238E27FC236}">
                <a16:creationId xmlns:a16="http://schemas.microsoft.com/office/drawing/2014/main" id="{472C452E-4ABF-47A8-8C50-5367470CAB39}"/>
              </a:ext>
            </a:extLst>
          </p:cNvPr>
          <p:cNvSpPr/>
          <p:nvPr/>
        </p:nvSpPr>
        <p:spPr>
          <a:xfrm>
            <a:off x="1322731" y="6211961"/>
            <a:ext cx="1295400" cy="526769"/>
          </a:xfrm>
          <a:prstGeom prst="flowChartTerminator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Follow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b="1" dirty="0">
                <a:solidFill>
                  <a:schemeClr val="tx1"/>
                </a:solidFill>
              </a:rPr>
              <a:t>up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with PI</a:t>
            </a: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CAE036FF-E306-43BE-8438-DDF973D7948C}"/>
              </a:ext>
            </a:extLst>
          </p:cNvPr>
          <p:cNvCxnSpPr>
            <a:cxnSpLocks/>
          </p:cNvCxnSpPr>
          <p:nvPr/>
        </p:nvCxnSpPr>
        <p:spPr>
          <a:xfrm>
            <a:off x="1886157" y="5761075"/>
            <a:ext cx="0" cy="40293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55C898A3-960B-4FA9-9357-593967C8839E}"/>
              </a:ext>
            </a:extLst>
          </p:cNvPr>
          <p:cNvSpPr txBox="1"/>
          <p:nvPr/>
        </p:nvSpPr>
        <p:spPr>
          <a:xfrm>
            <a:off x="1970431" y="5761075"/>
            <a:ext cx="48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NO</a:t>
            </a:r>
          </a:p>
        </p:txBody>
      </p:sp>
      <p:sp>
        <p:nvSpPr>
          <p:cNvPr id="32" name="Flowchart: Alternate Process 31">
            <a:extLst>
              <a:ext uri="{FF2B5EF4-FFF2-40B4-BE49-F238E27FC236}">
                <a16:creationId xmlns:a16="http://schemas.microsoft.com/office/drawing/2014/main" id="{7E9E73E2-46B1-4F2C-8B5F-A2E48860DEFD}"/>
              </a:ext>
            </a:extLst>
          </p:cNvPr>
          <p:cNvSpPr/>
          <p:nvPr/>
        </p:nvSpPr>
        <p:spPr>
          <a:xfrm>
            <a:off x="6052652" y="3523667"/>
            <a:ext cx="914400" cy="612648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qPCR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EA34CE5-59DB-43F6-A63B-7CE6F1B8A797}"/>
              </a:ext>
            </a:extLst>
          </p:cNvPr>
          <p:cNvCxnSpPr>
            <a:cxnSpLocks/>
          </p:cNvCxnSpPr>
          <p:nvPr/>
        </p:nvCxnSpPr>
        <p:spPr>
          <a:xfrm>
            <a:off x="2852530" y="3888687"/>
            <a:ext cx="2989174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D5DD2B5E-5F5C-45DA-BD4E-2A4644102687}"/>
              </a:ext>
            </a:extLst>
          </p:cNvPr>
          <p:cNvSpPr txBox="1"/>
          <p:nvPr/>
        </p:nvSpPr>
        <p:spPr>
          <a:xfrm>
            <a:off x="2842472" y="3391484"/>
            <a:ext cx="3253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Single</a:t>
            </a:r>
            <a:r>
              <a:rPr lang="en-US" dirty="0"/>
              <a:t> </a:t>
            </a:r>
            <a:r>
              <a:rPr lang="en-US" b="1" dirty="0"/>
              <a:t>libraries if they pass QC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60216A3-5826-44BD-BD9F-9CF638A78239}"/>
              </a:ext>
            </a:extLst>
          </p:cNvPr>
          <p:cNvCxnSpPr>
            <a:cxnSpLocks/>
          </p:cNvCxnSpPr>
          <p:nvPr/>
        </p:nvCxnSpPr>
        <p:spPr>
          <a:xfrm>
            <a:off x="8769826" y="5216796"/>
            <a:ext cx="606286" cy="16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677CB53B-C30A-4769-BB81-C596302D0F39}"/>
              </a:ext>
            </a:extLst>
          </p:cNvPr>
          <p:cNvCxnSpPr>
            <a:cxnSpLocks/>
          </p:cNvCxnSpPr>
          <p:nvPr/>
        </p:nvCxnSpPr>
        <p:spPr>
          <a:xfrm flipV="1">
            <a:off x="10449337" y="2495933"/>
            <a:ext cx="0" cy="54413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Flowchart: Alternate Process 49">
            <a:extLst>
              <a:ext uri="{FF2B5EF4-FFF2-40B4-BE49-F238E27FC236}">
                <a16:creationId xmlns:a16="http://schemas.microsoft.com/office/drawing/2014/main" id="{35286884-5D31-40AA-81FC-9730EF9DD286}"/>
              </a:ext>
            </a:extLst>
          </p:cNvPr>
          <p:cNvSpPr/>
          <p:nvPr/>
        </p:nvSpPr>
        <p:spPr>
          <a:xfrm>
            <a:off x="9893854" y="1662013"/>
            <a:ext cx="1072727" cy="722041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Pool re-qPCR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5F63A4C7-69B9-4C72-A2CD-8D5F3090838B}"/>
              </a:ext>
            </a:extLst>
          </p:cNvPr>
          <p:cNvCxnSpPr>
            <a:cxnSpLocks/>
          </p:cNvCxnSpPr>
          <p:nvPr/>
        </p:nvCxnSpPr>
        <p:spPr>
          <a:xfrm flipH="1">
            <a:off x="8866940" y="1968338"/>
            <a:ext cx="84359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1D27C555-D3F7-42D7-8854-EAEF25D11075}"/>
              </a:ext>
            </a:extLst>
          </p:cNvPr>
          <p:cNvCxnSpPr>
            <a:cxnSpLocks/>
          </p:cNvCxnSpPr>
          <p:nvPr/>
        </p:nvCxnSpPr>
        <p:spPr>
          <a:xfrm flipH="1" flipV="1">
            <a:off x="5747866" y="1486000"/>
            <a:ext cx="1242938" cy="38881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8BF4EAFD-A9ED-45EA-8FD6-6EC3A9F597DD}"/>
              </a:ext>
            </a:extLst>
          </p:cNvPr>
          <p:cNvCxnSpPr>
            <a:cxnSpLocks/>
          </p:cNvCxnSpPr>
          <p:nvPr/>
        </p:nvCxnSpPr>
        <p:spPr>
          <a:xfrm flipV="1">
            <a:off x="6541913" y="2524540"/>
            <a:ext cx="1091339" cy="9044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F28ADD6E-47F9-4DD2-8FF6-B2FFF0FF9894}"/>
              </a:ext>
            </a:extLst>
          </p:cNvPr>
          <p:cNvSpPr txBox="1"/>
          <p:nvPr/>
        </p:nvSpPr>
        <p:spPr>
          <a:xfrm>
            <a:off x="2761809" y="5229666"/>
            <a:ext cx="572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506868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9C8B0-0D45-4ECB-867A-25AA7975E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270"/>
            <a:ext cx="10515600" cy="675065"/>
          </a:xfrm>
        </p:spPr>
        <p:txBody>
          <a:bodyPr>
            <a:normAutofit/>
          </a:bodyPr>
          <a:lstStyle/>
          <a:p>
            <a:pPr algn="ctr"/>
            <a:r>
              <a:rPr lang="en-US" sz="2800" b="1" u="sng" dirty="0"/>
              <a:t>Project workflow for Illumina lab</a:t>
            </a:r>
            <a:endParaRPr lang="en-US" sz="2800" u="sng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F3E8AE1-8CCF-4D72-AACF-672A27F350E6}"/>
              </a:ext>
            </a:extLst>
          </p:cNvPr>
          <p:cNvSpPr/>
          <p:nvPr/>
        </p:nvSpPr>
        <p:spPr>
          <a:xfrm>
            <a:off x="1225411" y="1926860"/>
            <a:ext cx="1215887" cy="9144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Library </a:t>
            </a:r>
          </a:p>
        </p:txBody>
      </p:sp>
      <p:sp>
        <p:nvSpPr>
          <p:cNvPr id="5" name="Flowchart: Process 4">
            <a:extLst>
              <a:ext uri="{FF2B5EF4-FFF2-40B4-BE49-F238E27FC236}">
                <a16:creationId xmlns:a16="http://schemas.microsoft.com/office/drawing/2014/main" id="{8DD095F9-94CE-4C60-A118-27A21C57B07A}"/>
              </a:ext>
            </a:extLst>
          </p:cNvPr>
          <p:cNvSpPr/>
          <p:nvPr/>
        </p:nvSpPr>
        <p:spPr>
          <a:xfrm>
            <a:off x="1209261" y="3576150"/>
            <a:ext cx="1303685" cy="612648"/>
          </a:xfrm>
          <a:prstGeom prst="flowChartProcess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Bioanalyzer DNA assay</a:t>
            </a:r>
          </a:p>
        </p:txBody>
      </p:sp>
      <p:sp>
        <p:nvSpPr>
          <p:cNvPr id="7" name="Diamond 6">
            <a:extLst>
              <a:ext uri="{FF2B5EF4-FFF2-40B4-BE49-F238E27FC236}">
                <a16:creationId xmlns:a16="http://schemas.microsoft.com/office/drawing/2014/main" id="{675DC02E-967D-4A8E-B2B4-3C1FF5CB519D}"/>
              </a:ext>
            </a:extLst>
          </p:cNvPr>
          <p:cNvSpPr/>
          <p:nvPr/>
        </p:nvSpPr>
        <p:spPr>
          <a:xfrm>
            <a:off x="1238457" y="4726202"/>
            <a:ext cx="1295400" cy="914400"/>
          </a:xfrm>
          <a:prstGeom prst="diamond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Pass QC</a:t>
            </a:r>
          </a:p>
        </p:txBody>
      </p:sp>
      <p:sp>
        <p:nvSpPr>
          <p:cNvPr id="8" name="Flowchart: Process 7">
            <a:extLst>
              <a:ext uri="{FF2B5EF4-FFF2-40B4-BE49-F238E27FC236}">
                <a16:creationId xmlns:a16="http://schemas.microsoft.com/office/drawing/2014/main" id="{B843A29E-FF78-47F4-A6A1-7444ADA64E6B}"/>
              </a:ext>
            </a:extLst>
          </p:cNvPr>
          <p:cNvSpPr/>
          <p:nvPr/>
        </p:nvSpPr>
        <p:spPr>
          <a:xfrm>
            <a:off x="3629248" y="4959366"/>
            <a:ext cx="1004266" cy="650347"/>
          </a:xfrm>
          <a:prstGeom prst="flowChart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Library Pooling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0688299-7224-4222-8EA5-B1D67ADB58FE}"/>
              </a:ext>
            </a:extLst>
          </p:cNvPr>
          <p:cNvSpPr/>
          <p:nvPr/>
        </p:nvSpPr>
        <p:spPr>
          <a:xfrm>
            <a:off x="5474309" y="4834241"/>
            <a:ext cx="914400" cy="8357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Pool qPCR</a:t>
            </a:r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7E05CBAB-DF24-4597-B5EC-3D0FE49B943A}"/>
              </a:ext>
            </a:extLst>
          </p:cNvPr>
          <p:cNvSpPr/>
          <p:nvPr/>
        </p:nvSpPr>
        <p:spPr>
          <a:xfrm>
            <a:off x="7151620" y="4811806"/>
            <a:ext cx="1480930" cy="835720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Sequencing QC run</a:t>
            </a:r>
          </a:p>
        </p:txBody>
      </p:sp>
      <p:sp>
        <p:nvSpPr>
          <p:cNvPr id="11" name="Flowchart: Process 10">
            <a:extLst>
              <a:ext uri="{FF2B5EF4-FFF2-40B4-BE49-F238E27FC236}">
                <a16:creationId xmlns:a16="http://schemas.microsoft.com/office/drawing/2014/main" id="{AFB30348-6702-4369-9275-082D707D9F99}"/>
              </a:ext>
            </a:extLst>
          </p:cNvPr>
          <p:cNvSpPr/>
          <p:nvPr/>
        </p:nvSpPr>
        <p:spPr>
          <a:xfrm>
            <a:off x="9552854" y="4834241"/>
            <a:ext cx="2067339" cy="786583"/>
          </a:xfrm>
          <a:prstGeom prst="flowChart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Demultiplex, analyze the # reads/sample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171935F-CA46-4CB6-8CC1-517A49F582AA}"/>
              </a:ext>
            </a:extLst>
          </p:cNvPr>
          <p:cNvSpPr/>
          <p:nvPr/>
        </p:nvSpPr>
        <p:spPr>
          <a:xfrm>
            <a:off x="9465364" y="3151948"/>
            <a:ext cx="1888436" cy="914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Adjust the pool based on QC run results</a:t>
            </a:r>
          </a:p>
        </p:txBody>
      </p:sp>
      <p:sp>
        <p:nvSpPr>
          <p:cNvPr id="13" name="Flowchart: Process 12">
            <a:extLst>
              <a:ext uri="{FF2B5EF4-FFF2-40B4-BE49-F238E27FC236}">
                <a16:creationId xmlns:a16="http://schemas.microsoft.com/office/drawing/2014/main" id="{69FE1F02-2C8E-473A-B244-C23D4EB34DF0}"/>
              </a:ext>
            </a:extLst>
          </p:cNvPr>
          <p:cNvSpPr/>
          <p:nvPr/>
        </p:nvSpPr>
        <p:spPr>
          <a:xfrm>
            <a:off x="7126876" y="1650318"/>
            <a:ext cx="1550503" cy="612648"/>
          </a:xfrm>
          <a:prstGeom prst="flowChartProcess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Sequencing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3BD2262-57FD-4595-941F-BAD870D24832}"/>
              </a:ext>
            </a:extLst>
          </p:cNvPr>
          <p:cNvCxnSpPr/>
          <p:nvPr/>
        </p:nvCxnSpPr>
        <p:spPr>
          <a:xfrm>
            <a:off x="1833354" y="2841260"/>
            <a:ext cx="0" cy="616226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BA8B8AE-4702-4B0E-84C0-35C3F5C40EF0}"/>
              </a:ext>
            </a:extLst>
          </p:cNvPr>
          <p:cNvCxnSpPr>
            <a:cxnSpLocks/>
          </p:cNvCxnSpPr>
          <p:nvPr/>
        </p:nvCxnSpPr>
        <p:spPr>
          <a:xfrm>
            <a:off x="1861103" y="4257305"/>
            <a:ext cx="0" cy="36894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EC59355-015F-4BD8-92D5-0DF736209F65}"/>
              </a:ext>
            </a:extLst>
          </p:cNvPr>
          <p:cNvCxnSpPr>
            <a:cxnSpLocks/>
          </p:cNvCxnSpPr>
          <p:nvPr/>
        </p:nvCxnSpPr>
        <p:spPr>
          <a:xfrm>
            <a:off x="2701001" y="5183402"/>
            <a:ext cx="70029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2878C67-223B-42B8-8AF2-A5BBF94A89BD}"/>
              </a:ext>
            </a:extLst>
          </p:cNvPr>
          <p:cNvCxnSpPr>
            <a:cxnSpLocks/>
          </p:cNvCxnSpPr>
          <p:nvPr/>
        </p:nvCxnSpPr>
        <p:spPr>
          <a:xfrm flipV="1">
            <a:off x="10393017" y="4178227"/>
            <a:ext cx="0" cy="54413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9130F70-93F3-4244-A743-E7FE93EA978E}"/>
              </a:ext>
            </a:extLst>
          </p:cNvPr>
          <p:cNvCxnSpPr>
            <a:cxnSpLocks/>
          </p:cNvCxnSpPr>
          <p:nvPr/>
        </p:nvCxnSpPr>
        <p:spPr>
          <a:xfrm>
            <a:off x="6545719" y="5216796"/>
            <a:ext cx="44889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1076825-2588-42EE-9247-63BD7FE5EDF6}"/>
              </a:ext>
            </a:extLst>
          </p:cNvPr>
          <p:cNvCxnSpPr>
            <a:cxnSpLocks/>
          </p:cNvCxnSpPr>
          <p:nvPr/>
        </p:nvCxnSpPr>
        <p:spPr>
          <a:xfrm>
            <a:off x="4790524" y="5229666"/>
            <a:ext cx="526775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Flowchart: Data 73">
            <a:extLst>
              <a:ext uri="{FF2B5EF4-FFF2-40B4-BE49-F238E27FC236}">
                <a16:creationId xmlns:a16="http://schemas.microsoft.com/office/drawing/2014/main" id="{43CA0B03-44AD-44CD-9A8D-70806459F288}"/>
              </a:ext>
            </a:extLst>
          </p:cNvPr>
          <p:cNvSpPr/>
          <p:nvPr/>
        </p:nvSpPr>
        <p:spPr>
          <a:xfrm>
            <a:off x="4111864" y="1082956"/>
            <a:ext cx="2236305" cy="914399"/>
          </a:xfrm>
          <a:prstGeom prst="flowChartInputOutpu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Data analysis and delivery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0AA8A65E-FC72-4128-9FB8-F89FB45FDB4E}"/>
              </a:ext>
            </a:extLst>
          </p:cNvPr>
          <p:cNvSpPr txBox="1"/>
          <p:nvPr/>
        </p:nvSpPr>
        <p:spPr>
          <a:xfrm>
            <a:off x="2799870" y="5223764"/>
            <a:ext cx="1068484" cy="36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YES</a:t>
            </a:r>
          </a:p>
        </p:txBody>
      </p:sp>
      <p:sp>
        <p:nvSpPr>
          <p:cNvPr id="83" name="Flowchart: Terminator 82">
            <a:extLst>
              <a:ext uri="{FF2B5EF4-FFF2-40B4-BE49-F238E27FC236}">
                <a16:creationId xmlns:a16="http://schemas.microsoft.com/office/drawing/2014/main" id="{472C452E-4ABF-47A8-8C50-5367470CAB39}"/>
              </a:ext>
            </a:extLst>
          </p:cNvPr>
          <p:cNvSpPr/>
          <p:nvPr/>
        </p:nvSpPr>
        <p:spPr>
          <a:xfrm>
            <a:off x="1322731" y="6211961"/>
            <a:ext cx="1295400" cy="526769"/>
          </a:xfrm>
          <a:prstGeom prst="flowChartTerminator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Follow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b="1" dirty="0">
                <a:solidFill>
                  <a:schemeClr val="tx1"/>
                </a:solidFill>
              </a:rPr>
              <a:t>up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with PI</a:t>
            </a: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CAE036FF-E306-43BE-8438-DDF973D7948C}"/>
              </a:ext>
            </a:extLst>
          </p:cNvPr>
          <p:cNvCxnSpPr>
            <a:cxnSpLocks/>
          </p:cNvCxnSpPr>
          <p:nvPr/>
        </p:nvCxnSpPr>
        <p:spPr>
          <a:xfrm>
            <a:off x="1886157" y="5761075"/>
            <a:ext cx="0" cy="40293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55C898A3-960B-4FA9-9357-593967C8839E}"/>
              </a:ext>
            </a:extLst>
          </p:cNvPr>
          <p:cNvSpPr txBox="1"/>
          <p:nvPr/>
        </p:nvSpPr>
        <p:spPr>
          <a:xfrm>
            <a:off x="1970431" y="5761075"/>
            <a:ext cx="488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NO</a:t>
            </a:r>
          </a:p>
        </p:txBody>
      </p:sp>
      <p:sp>
        <p:nvSpPr>
          <p:cNvPr id="32" name="Flowchart: Alternate Process 31">
            <a:extLst>
              <a:ext uri="{FF2B5EF4-FFF2-40B4-BE49-F238E27FC236}">
                <a16:creationId xmlns:a16="http://schemas.microsoft.com/office/drawing/2014/main" id="{7E9E73E2-46B1-4F2C-8B5F-A2E48860DEFD}"/>
              </a:ext>
            </a:extLst>
          </p:cNvPr>
          <p:cNvSpPr/>
          <p:nvPr/>
        </p:nvSpPr>
        <p:spPr>
          <a:xfrm>
            <a:off x="6052652" y="3523667"/>
            <a:ext cx="914400" cy="612648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qPCR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EA34CE5-59DB-43F6-A63B-7CE6F1B8A797}"/>
              </a:ext>
            </a:extLst>
          </p:cNvPr>
          <p:cNvCxnSpPr>
            <a:cxnSpLocks/>
          </p:cNvCxnSpPr>
          <p:nvPr/>
        </p:nvCxnSpPr>
        <p:spPr>
          <a:xfrm>
            <a:off x="2701001" y="3888688"/>
            <a:ext cx="314070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D5DD2B5E-5F5C-45DA-BD4E-2A4644102687}"/>
              </a:ext>
            </a:extLst>
          </p:cNvPr>
          <p:cNvSpPr txBox="1"/>
          <p:nvPr/>
        </p:nvSpPr>
        <p:spPr>
          <a:xfrm>
            <a:off x="2842472" y="3391484"/>
            <a:ext cx="3253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Single</a:t>
            </a:r>
            <a:r>
              <a:rPr lang="en-US" dirty="0"/>
              <a:t> </a:t>
            </a:r>
            <a:r>
              <a:rPr lang="en-US" b="1" dirty="0"/>
              <a:t>libraries if they pass QC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60216A3-5826-44BD-BD9F-9CF638A78239}"/>
              </a:ext>
            </a:extLst>
          </p:cNvPr>
          <p:cNvCxnSpPr>
            <a:cxnSpLocks/>
          </p:cNvCxnSpPr>
          <p:nvPr/>
        </p:nvCxnSpPr>
        <p:spPr>
          <a:xfrm>
            <a:off x="8789560" y="5216796"/>
            <a:ext cx="606286" cy="16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677CB53B-C30A-4769-BB81-C596302D0F39}"/>
              </a:ext>
            </a:extLst>
          </p:cNvPr>
          <p:cNvCxnSpPr>
            <a:cxnSpLocks/>
          </p:cNvCxnSpPr>
          <p:nvPr/>
        </p:nvCxnSpPr>
        <p:spPr>
          <a:xfrm flipV="1">
            <a:off x="10449337" y="2495933"/>
            <a:ext cx="0" cy="54413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Flowchart: Alternate Process 49">
            <a:extLst>
              <a:ext uri="{FF2B5EF4-FFF2-40B4-BE49-F238E27FC236}">
                <a16:creationId xmlns:a16="http://schemas.microsoft.com/office/drawing/2014/main" id="{35286884-5D31-40AA-81FC-9730EF9DD286}"/>
              </a:ext>
            </a:extLst>
          </p:cNvPr>
          <p:cNvSpPr/>
          <p:nvPr/>
        </p:nvSpPr>
        <p:spPr>
          <a:xfrm>
            <a:off x="9893854" y="1662013"/>
            <a:ext cx="1072727" cy="722041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Pool re-qPCR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5F63A4C7-69B9-4C72-A2CD-8D5F3090838B}"/>
              </a:ext>
            </a:extLst>
          </p:cNvPr>
          <p:cNvCxnSpPr>
            <a:cxnSpLocks/>
          </p:cNvCxnSpPr>
          <p:nvPr/>
        </p:nvCxnSpPr>
        <p:spPr>
          <a:xfrm flipH="1">
            <a:off x="8866940" y="1968338"/>
            <a:ext cx="84359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1D27C555-D3F7-42D7-8854-EAEF25D11075}"/>
              </a:ext>
            </a:extLst>
          </p:cNvPr>
          <p:cNvCxnSpPr>
            <a:cxnSpLocks/>
          </p:cNvCxnSpPr>
          <p:nvPr/>
        </p:nvCxnSpPr>
        <p:spPr>
          <a:xfrm flipH="1" flipV="1">
            <a:off x="6153235" y="1697372"/>
            <a:ext cx="810969" cy="1696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8BF4EAFD-A9ED-45EA-8FD6-6EC3A9F597DD}"/>
              </a:ext>
            </a:extLst>
          </p:cNvPr>
          <p:cNvCxnSpPr>
            <a:cxnSpLocks/>
          </p:cNvCxnSpPr>
          <p:nvPr/>
        </p:nvCxnSpPr>
        <p:spPr>
          <a:xfrm flipV="1">
            <a:off x="6541913" y="2524540"/>
            <a:ext cx="1091339" cy="9044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3" name="Oval 32">
            <a:extLst>
              <a:ext uri="{FF2B5EF4-FFF2-40B4-BE49-F238E27FC236}">
                <a16:creationId xmlns:a16="http://schemas.microsoft.com/office/drawing/2014/main" id="{80D5C05B-C7D9-406D-9415-A227AE8E96EF}"/>
              </a:ext>
            </a:extLst>
          </p:cNvPr>
          <p:cNvSpPr/>
          <p:nvPr/>
        </p:nvSpPr>
        <p:spPr>
          <a:xfrm>
            <a:off x="1209261" y="616226"/>
            <a:ext cx="1046922" cy="61264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DNA/RNA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052B33A5-FB71-4F6E-BD7E-366AE80BFDE4}"/>
              </a:ext>
            </a:extLst>
          </p:cNvPr>
          <p:cNvCxnSpPr/>
          <p:nvPr/>
        </p:nvCxnSpPr>
        <p:spPr>
          <a:xfrm>
            <a:off x="1757154" y="1310634"/>
            <a:ext cx="0" cy="616226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94A5F445-3560-4D76-B4A3-1AA1242366C7}"/>
              </a:ext>
            </a:extLst>
          </p:cNvPr>
          <p:cNvSpPr/>
          <p:nvPr/>
        </p:nvSpPr>
        <p:spPr>
          <a:xfrm>
            <a:off x="1710739" y="1355490"/>
            <a:ext cx="16044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If they pass QC</a:t>
            </a:r>
          </a:p>
        </p:txBody>
      </p:sp>
    </p:spTree>
    <p:extLst>
      <p:ext uri="{BB962C8B-B14F-4D97-AF65-F5344CB8AC3E}">
        <p14:creationId xmlns:p14="http://schemas.microsoft.com/office/powerpoint/2010/main" val="3748269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1892</TotalTime>
  <Words>175</Words>
  <Application>Microsoft Office PowerPoint</Application>
  <PresentationFormat>Widescreen</PresentationFormat>
  <Paragraphs>57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Sample QC workflow for Illumina Lab </vt:lpstr>
      <vt:lpstr>Library QC workflow for Illumina lab</vt:lpstr>
      <vt:lpstr>Project workflow for Illumina lab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Shetty, Jyoti (NIH/NCI) [C]</dc:creator>
  <cp:lastModifiedBy>Shetty, Jyoti (NIH/NCI) [C]</cp:lastModifiedBy>
  <cp:revision>71</cp:revision>
  <dcterms:created xsi:type="dcterms:W3CDTF">2020-05-11T16:14:39Z</dcterms:created>
  <dcterms:modified xsi:type="dcterms:W3CDTF">2020-05-13T19:05:26Z</dcterms:modified>
</cp:coreProperties>
</file>